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线条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标题文本"/>
          <p:cNvSpPr txBox="1"/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5" name="正文级别 1…"/>
          <p:cNvSpPr txBox="1"/>
          <p:nvPr>
            <p:ph type="body" sz="quarter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幻灯片编号"/>
          <p:cNvSpPr txBox="1"/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/>
          <p:nvPr>
            <p:ph type="body" sz="quarter" idx="13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i="1" sz="3000">
                <a:solidFill>
                  <a:srgbClr val="9D9D9D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6" name="“在此键入引文。”"/>
          <p:cNvSpPr txBox="1"/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142761833_2880x1921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像"/>
          <p:cNvSpPr/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标题文本"/>
          <p:cNvSpPr txBox="1"/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5" name="正文级别 1…"/>
          <p:cNvSpPr txBox="1"/>
          <p:nvPr>
            <p:ph type="body" sz="quarter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/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像"/>
          <p:cNvSpPr/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标题文本"/>
          <p:cNvSpPr txBox="1"/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pPr/>
            <a:r>
              <a:t>标题文本</a:t>
            </a:r>
          </a:p>
        </p:txBody>
      </p:sp>
      <p:sp>
        <p:nvSpPr>
          <p:cNvPr id="43" name="正文级别 1…"/>
          <p:cNvSpPr txBox="1"/>
          <p:nvPr>
            <p:ph type="body" sz="quarter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线条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线条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3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4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5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6" name="正文级别 1…"/>
          <p:cNvSpPr txBox="1"/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线条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7" name="图像"/>
          <p:cNvSpPr/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9" name="正文级别 1…"/>
          <p:cNvSpPr txBox="1"/>
          <p:nvPr>
            <p:ph type="body" sz="half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图像"/>
          <p:cNvSpPr/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图像"/>
          <p:cNvSpPr/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图像"/>
          <p:cNvSpPr/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标题文本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6" name="幻灯片编号"/>
          <p:cNvSpPr txBox="1"/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107449.jpg" descr="10744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419" y="871562"/>
            <a:ext cx="5981701" cy="3364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HT-dierks-bentley-jef-170508_4x3_992.jpg" descr="HT-dierks-bentley-jef-170508_4x3_99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8593" y="4905750"/>
            <a:ext cx="5324534" cy="399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.jpg" descr="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8593" y="845628"/>
            <a:ext cx="5324534" cy="3416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7769417_web1_ConcertCrowd2C.jpg" descr="7769417_web1_ConcertCrowd2C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5152" y="4864489"/>
            <a:ext cx="5866234" cy="391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causes peop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causes people </a:t>
            </a:r>
          </a:p>
          <a:p>
            <a:pPr/>
            <a:r>
              <a:t>to buy tickets?</a:t>
            </a:r>
          </a:p>
        </p:txBody>
      </p:sp>
      <p:sp>
        <p:nvSpPr>
          <p:cNvPr id="173" name="how uncertain the consumers are in the quality of the event."/>
          <p:cNvSpPr txBox="1"/>
          <p:nvPr>
            <p:ph type="body" sz="half" idx="1"/>
          </p:nvPr>
        </p:nvSpPr>
        <p:spPr>
          <a:xfrm>
            <a:off x="1853045" y="6318051"/>
            <a:ext cx="9298710" cy="4404592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8300"/>
              </a:lnSpc>
              <a:spcBef>
                <a:spcPts val="1200"/>
              </a:spcBef>
              <a:buSzTx/>
              <a:buNone/>
              <a:defRPr sz="5800">
                <a:solidFill>
                  <a:srgbClr val="000000"/>
                </a:solidFill>
              </a:defRPr>
            </a:lvl1pPr>
          </a:lstStyle>
          <a:p>
            <a:pPr/>
            <a:r>
              <a:t>how uncertain the consumers are in the quality of the event. </a:t>
            </a:r>
          </a:p>
        </p:txBody>
      </p:sp>
      <p:pic>
        <p:nvPicPr>
          <p:cNvPr id="174" name="Uncertainty.jpg" descr="Uncertaint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1460" y="2799329"/>
            <a:ext cx="6261880" cy="4154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irst…"/>
          <p:cNvSpPr txBox="1"/>
          <p:nvPr>
            <p:ph type="title"/>
          </p:nvPr>
        </p:nvSpPr>
        <p:spPr>
          <a:xfrm>
            <a:off x="1421560" y="765960"/>
            <a:ext cx="622721" cy="8189927"/>
          </a:xfrm>
          <a:prstGeom prst="rect">
            <a:avLst/>
          </a:prstGeom>
        </p:spPr>
        <p:txBody>
          <a:bodyPr/>
          <a:lstStyle/>
          <a:p>
            <a:pPr algn="ctr" defTabSz="461518">
              <a:defRPr sz="6162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First </a:t>
            </a:r>
          </a:p>
          <a:p>
            <a:pPr algn="ctr" defTabSz="461518">
              <a:defRPr sz="6162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  <a:p>
            <a:pPr algn="ctr" defTabSz="461518">
              <a:defRPr sz="6162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Try</a:t>
            </a:r>
          </a:p>
        </p:txBody>
      </p:sp>
      <p:pic>
        <p:nvPicPr>
          <p:cNvPr id="177" name="屏幕快照 2018-12-10 21.59.22.png" descr="屏幕快照 2018-12-10 21.59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017" y="43807"/>
            <a:ext cx="10590824" cy="9634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屏幕快照 2018-12-10 21.59.40.png" descr="屏幕快照 2018-12-10 21.59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9400" y="447557"/>
            <a:ext cx="8653507" cy="8189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+40…"/>
          <p:cNvSpPr txBox="1"/>
          <p:nvPr>
            <p:ph type="title"/>
          </p:nvPr>
        </p:nvSpPr>
        <p:spPr>
          <a:xfrm>
            <a:off x="1125996" y="1714500"/>
            <a:ext cx="741429" cy="6070600"/>
          </a:xfrm>
          <a:prstGeom prst="rect">
            <a:avLst/>
          </a:prstGeom>
        </p:spPr>
        <p:txBody>
          <a:bodyPr/>
          <a:lstStyle/>
          <a:p>
            <a:pPr algn="ctr" defTabSz="514095">
              <a:defRPr sz="5632"/>
            </a:pPr>
            <a:r>
              <a:t>+40 </a:t>
            </a:r>
          </a:p>
          <a:p>
            <a:pPr algn="ctr" defTabSz="514095">
              <a:defRPr sz="5632"/>
            </a:pPr>
          </a:p>
          <a:p>
            <a:pPr algn="ctr" defTabSz="514095">
              <a:defRPr sz="5632"/>
            </a:pPr>
            <a:r>
              <a:t>days</a:t>
            </a:r>
          </a:p>
        </p:txBody>
      </p:sp>
      <p:pic>
        <p:nvPicPr>
          <p:cNvPr id="181" name="屏幕快照 2018-12-10 22.00.35.png" descr="屏幕快照 2018-12-10 22.00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5165" y="254000"/>
            <a:ext cx="9880601" cy="899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屏幕快照 2018-12-10 21.59.22.png" descr="屏幕快照 2018-12-10 21.59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29406" y="61717"/>
            <a:ext cx="10307133" cy="9376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++30…"/>
          <p:cNvSpPr txBox="1"/>
          <p:nvPr>
            <p:ph type="title"/>
          </p:nvPr>
        </p:nvSpPr>
        <p:spPr>
          <a:xfrm>
            <a:off x="1340952" y="629122"/>
            <a:ext cx="470215" cy="8241356"/>
          </a:xfrm>
          <a:prstGeom prst="rect">
            <a:avLst/>
          </a:prstGeom>
        </p:spPr>
        <p:txBody>
          <a:bodyPr/>
          <a:lstStyle/>
          <a:p>
            <a:pPr defTabSz="566674">
              <a:defRPr sz="3589"/>
            </a:pPr>
            <a:r>
              <a:t>++30</a:t>
            </a:r>
          </a:p>
          <a:p>
            <a:pPr defTabSz="566674">
              <a:defRPr sz="3589"/>
            </a:pPr>
            <a:r>
              <a:t> days</a:t>
            </a:r>
          </a:p>
          <a:p>
            <a:pPr defTabSz="566674">
              <a:defRPr sz="3589"/>
            </a:pPr>
            <a:r>
              <a:t> and</a:t>
            </a:r>
          </a:p>
          <a:p>
            <a:pPr defTabSz="566674">
              <a:defRPr sz="3589"/>
            </a:pPr>
            <a:r>
              <a:t>.</a:t>
            </a:r>
          </a:p>
          <a:p>
            <a:pPr defTabSz="566674">
              <a:defRPr sz="3589"/>
            </a:pPr>
            <a:r>
              <a:t>.</a:t>
            </a:r>
          </a:p>
          <a:p>
            <a:pPr defTabSz="566674">
              <a:defRPr sz="3589"/>
            </a:pPr>
            <a:r>
              <a:t>.</a:t>
            </a:r>
          </a:p>
          <a:p>
            <a:pPr defTabSz="566674">
              <a:defRPr sz="3589"/>
            </a:pPr>
            <a:r>
              <a:t>.</a:t>
            </a:r>
          </a:p>
        </p:txBody>
      </p:sp>
      <p:pic>
        <p:nvPicPr>
          <p:cNvPr id="185" name="屏幕快照 2018-12-10 22.01.08.png" descr="屏幕快照 2018-12-10 22.01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8337" y="260350"/>
            <a:ext cx="9893301" cy="8978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How do you calculate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7304"/>
            </a:pPr>
            <a:r>
              <a:rPr b="1">
                <a:latin typeface="+mn-lt"/>
                <a:ea typeface="+mn-ea"/>
                <a:cs typeface="+mn-cs"/>
                <a:sym typeface="Gill Sans"/>
              </a:rPr>
              <a:t>How</a:t>
            </a:r>
            <a:r>
              <a:t> do you calculate </a:t>
            </a:r>
          </a:p>
          <a:p>
            <a:pPr defTabSz="484886">
              <a:lnSpc>
                <a:spcPct val="120000"/>
              </a:lnSpc>
              <a:defRPr cap="none" sz="4896">
                <a:latin typeface="+mn-lt"/>
                <a:ea typeface="+mn-ea"/>
                <a:cs typeface="+mn-cs"/>
                <a:sym typeface="Gill Sans"/>
              </a:defRPr>
            </a:pPr>
            <a:r>
              <a:rPr b="1"/>
              <a:t>how many </a:t>
            </a:r>
            <a:r>
              <a:t>people will come to the concert?</a:t>
            </a:r>
          </a:p>
        </p:txBody>
      </p:sp>
      <p:sp>
        <p:nvSpPr>
          <p:cNvPr id="137" name="Before we sell tickets"/>
          <p:cNvSpPr txBox="1"/>
          <p:nvPr>
            <p:ph type="subTitle" sz="quarter" idx="1"/>
          </p:nvPr>
        </p:nvSpPr>
        <p:spPr>
          <a:xfrm>
            <a:off x="508000" y="2744069"/>
            <a:ext cx="11988800" cy="825501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pPr/>
            <a:r>
              <a:t>Before we sell tickets</a:t>
            </a:r>
          </a:p>
        </p:txBody>
      </p:sp>
      <p:sp>
        <p:nvSpPr>
          <p:cNvPr id="138" name="So we can prepare the size of the field, the number of seats, and the number of tickets."/>
          <p:cNvSpPr txBox="1"/>
          <p:nvPr/>
        </p:nvSpPr>
        <p:spPr>
          <a:xfrm>
            <a:off x="508000" y="5321300"/>
            <a:ext cx="119888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14095">
              <a:lnSpc>
                <a:spcPct val="120000"/>
              </a:lnSpc>
              <a:defRPr sz="2640"/>
            </a:lvl1pPr>
          </a:lstStyle>
          <a:p>
            <a:pPr/>
            <a:r>
              <a:t>So we can prepare the size of the field, the number of seats, and the number of tickets.</a:t>
            </a:r>
          </a:p>
        </p:txBody>
      </p:sp>
      <p:pic>
        <p:nvPicPr>
          <p:cNvPr id="139" name="Printable-question-mark-clipart.png" descr="Printable-question-mark-cli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268" y="1528732"/>
            <a:ext cx="5538263" cy="5538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o we need to predict…"/>
          <p:cNvSpPr txBox="1"/>
          <p:nvPr>
            <p:ph type="title"/>
          </p:nvPr>
        </p:nvSpPr>
        <p:spPr>
          <a:xfrm>
            <a:off x="508000" y="6307940"/>
            <a:ext cx="12171719" cy="1908961"/>
          </a:xfrm>
          <a:prstGeom prst="rect">
            <a:avLst/>
          </a:prstGeom>
        </p:spPr>
        <p:txBody>
          <a:bodyPr/>
          <a:lstStyle/>
          <a:p>
            <a:pPr defTabSz="566674">
              <a:defRPr sz="6499"/>
            </a:pPr>
            <a:r>
              <a:t>So we need to predict </a:t>
            </a:r>
          </a:p>
          <a:p>
            <a:pPr defTabSz="566674">
              <a:defRPr sz="6499"/>
            </a:pPr>
            <a:r>
              <a:t>the number of consumers</a:t>
            </a:r>
          </a:p>
        </p:txBody>
      </p:sp>
      <p:sp>
        <p:nvSpPr>
          <p:cNvPr id="142" name="But HOW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5040"/>
            </a:lvl1pPr>
          </a:lstStyle>
          <a:p>
            <a:pPr/>
            <a:r>
              <a:t>But HOW?</a:t>
            </a:r>
          </a:p>
        </p:txBody>
      </p:sp>
      <p:pic>
        <p:nvPicPr>
          <p:cNvPr id="143" name="Riders - ls - people lined up for single-game tickets - June 1 2016.jpg" descr="Riders - ls - people lined up for single-game tickets - June 1 201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602" y="731620"/>
            <a:ext cx="9563596" cy="5377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o minimize the problem"/>
          <p:cNvSpPr txBox="1"/>
          <p:nvPr>
            <p:ph type="title"/>
          </p:nvPr>
        </p:nvSpPr>
        <p:spPr>
          <a:xfrm>
            <a:off x="508000" y="918649"/>
            <a:ext cx="11988800" cy="2032001"/>
          </a:xfrm>
          <a:prstGeom prst="rect">
            <a:avLst/>
          </a:prstGeom>
        </p:spPr>
        <p:txBody>
          <a:bodyPr/>
          <a:lstStyle/>
          <a:p>
            <a:pPr/>
            <a:r>
              <a:t>To minimize the problem </a:t>
            </a:r>
          </a:p>
        </p:txBody>
      </p:sp>
      <p:sp>
        <p:nvSpPr>
          <p:cNvPr id="146" name="We can assume that…"/>
          <p:cNvSpPr txBox="1"/>
          <p:nvPr>
            <p:ph type="body" idx="4294967295"/>
          </p:nvPr>
        </p:nvSpPr>
        <p:spPr>
          <a:xfrm>
            <a:off x="508000" y="2680086"/>
            <a:ext cx="11988800" cy="4660080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6000"/>
            </a:pPr>
            <a:r>
              <a:t>We can assume that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4000"/>
            </a:pPr>
            <a:r>
              <a:t>Consumers  come from one 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4000"/>
            </a:pPr>
            <a:r>
              <a:t>The concert is held in that city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4000"/>
            </a:pPr>
            <a:r>
              <a:t>The price of each ticket is same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4000"/>
            </a:pPr>
            <a:r>
              <a:t>The number of people live in this city is constant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hat’s not enoug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That’s not enough</a:t>
            </a:r>
          </a:p>
        </p:txBody>
      </p:sp>
      <p:sp>
        <p:nvSpPr>
          <p:cNvPr id="149" name="But we can build a mathematical modeling and using Netlogo to show the environment geographically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But we can build a mathematical modeling and using Netlogo to show the environment geographically.</a:t>
            </a:r>
          </a:p>
        </p:txBody>
      </p:sp>
      <p:pic>
        <p:nvPicPr>
          <p:cNvPr id="150" name="屏幕快照 2018-12-10 21.31.09.png" descr="屏幕快照 2018-12-10 21.31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9532" y="2667000"/>
            <a:ext cx="4297336" cy="6409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: people"/>
          <p:cNvSpPr txBox="1"/>
          <p:nvPr>
            <p:ph type="title"/>
          </p:nvPr>
        </p:nvSpPr>
        <p:spPr>
          <a:xfrm>
            <a:off x="2597260" y="2513979"/>
            <a:ext cx="3837542" cy="980711"/>
          </a:xfrm>
          <a:prstGeom prst="rect">
            <a:avLst/>
          </a:prstGeom>
        </p:spPr>
        <p:txBody>
          <a:bodyPr/>
          <a:lstStyle>
            <a:lvl1pPr defTabSz="554990">
              <a:defRPr sz="6080"/>
            </a:lvl1pPr>
          </a:lstStyle>
          <a:p>
            <a:pPr/>
            <a:r>
              <a:t>: people</a:t>
            </a:r>
          </a:p>
        </p:txBody>
      </p:sp>
      <p:pic>
        <p:nvPicPr>
          <p:cNvPr id="153" name="屏幕快照 2018-12-10 21.31.09.png" descr="屏幕快照 2018-12-10 21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4618" y="23622"/>
            <a:ext cx="6508033" cy="9706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屏幕快照 2018-12-10 21.32.36.png" descr="屏幕快照 2018-12-10 21.32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723" y="2049483"/>
            <a:ext cx="1591420" cy="1909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屏幕快照 2018-12-10 21.34.55.png" descr="屏幕快照 2018-12-10 21.34.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723" y="4562867"/>
            <a:ext cx="1591420" cy="204611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: Road"/>
          <p:cNvSpPr txBox="1"/>
          <p:nvPr/>
        </p:nvSpPr>
        <p:spPr>
          <a:xfrm>
            <a:off x="2745927" y="5095567"/>
            <a:ext cx="3837542" cy="980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54990">
              <a:lnSpc>
                <a:spcPct val="90000"/>
              </a:lnSpc>
              <a:defRPr cap="all" sz="6080">
                <a:latin typeface="+mj-lt"/>
                <a:ea typeface="+mj-ea"/>
                <a:cs typeface="+mj-cs"/>
                <a:sym typeface="Gill Sans Light"/>
              </a:defRPr>
            </a:lvl1pPr>
          </a:lstStyle>
          <a:p>
            <a:pPr/>
            <a:r>
              <a:t>: Road</a:t>
            </a:r>
          </a:p>
        </p:txBody>
      </p:sp>
      <p:pic>
        <p:nvPicPr>
          <p:cNvPr id="157" name="屏幕快照 2018-12-10 21.35.35.png" descr="屏幕快照 2018-12-10 21.35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9047" y="7112509"/>
            <a:ext cx="2298771" cy="1591457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: concert"/>
          <p:cNvSpPr txBox="1"/>
          <p:nvPr/>
        </p:nvSpPr>
        <p:spPr>
          <a:xfrm>
            <a:off x="2916261" y="7417882"/>
            <a:ext cx="3837542" cy="980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cap="all" sz="5100">
                <a:latin typeface="+mj-lt"/>
                <a:ea typeface="+mj-ea"/>
                <a:cs typeface="+mj-cs"/>
                <a:sym typeface="Gill Sans Light"/>
              </a:defRPr>
            </a:lvl1pPr>
          </a:lstStyle>
          <a:p>
            <a:pPr/>
            <a:r>
              <a:t>: concert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at causes peop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causes people </a:t>
            </a:r>
          </a:p>
          <a:p>
            <a:pPr/>
            <a:r>
              <a:t>to buy tickets?</a:t>
            </a:r>
          </a:p>
        </p:txBody>
      </p:sp>
      <p:sp>
        <p:nvSpPr>
          <p:cNvPr id="161" name="How many weeks until the event occurs."/>
          <p:cNvSpPr txBox="1"/>
          <p:nvPr>
            <p:ph type="body" idx="1"/>
          </p:nvPr>
        </p:nvSpPr>
        <p:spPr>
          <a:xfrm>
            <a:off x="407082" y="5807532"/>
            <a:ext cx="12190636" cy="4404592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8300"/>
              </a:lnSpc>
              <a:spcBef>
                <a:spcPts val="1200"/>
              </a:spcBef>
              <a:buSzTx/>
              <a:buNone/>
              <a:defRPr sz="5800">
                <a:solidFill>
                  <a:srgbClr val="000000"/>
                </a:solidFill>
              </a:defRPr>
            </a:lvl1pPr>
          </a:lstStyle>
          <a:p>
            <a:pPr/>
            <a:r>
              <a:t>How many weeks until the event occurs. </a:t>
            </a:r>
          </a:p>
        </p:txBody>
      </p:sp>
      <p:pic>
        <p:nvPicPr>
          <p:cNvPr id="162" name="free-countdown-timer-vector.jpg" descr="free-countdown-timer-vect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7880" y="2787636"/>
            <a:ext cx="5969040" cy="4178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What causes peop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causes people </a:t>
            </a:r>
          </a:p>
          <a:p>
            <a:pPr/>
            <a:r>
              <a:t>to buy tickets?</a:t>
            </a:r>
          </a:p>
        </p:txBody>
      </p:sp>
      <p:sp>
        <p:nvSpPr>
          <p:cNvPr id="165" name="what value the consumers expect to get out of attending the event."/>
          <p:cNvSpPr txBox="1"/>
          <p:nvPr>
            <p:ph type="body" sz="half" idx="1"/>
          </p:nvPr>
        </p:nvSpPr>
        <p:spPr>
          <a:xfrm>
            <a:off x="1135075" y="6344921"/>
            <a:ext cx="10734650" cy="4410944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8300"/>
              </a:lnSpc>
              <a:spcBef>
                <a:spcPts val="1200"/>
              </a:spcBef>
              <a:buSzTx/>
              <a:buNone/>
              <a:defRPr sz="5800">
                <a:solidFill>
                  <a:srgbClr val="000000"/>
                </a:solidFill>
              </a:defRPr>
            </a:lvl1pPr>
          </a:lstStyle>
          <a:p>
            <a:pPr/>
            <a:r>
              <a:t>what value the consumers expect to get out of attending the event. </a:t>
            </a:r>
          </a:p>
        </p:txBody>
      </p:sp>
      <p:pic>
        <p:nvPicPr>
          <p:cNvPr id="166" name="MP900341541.jpg" descr="MP90034154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9896" y="2735013"/>
            <a:ext cx="6005008" cy="4283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hat causes peop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causes people </a:t>
            </a:r>
          </a:p>
          <a:p>
            <a:pPr/>
            <a:r>
              <a:t>to buy tickets?</a:t>
            </a:r>
          </a:p>
        </p:txBody>
      </p:sp>
      <p:sp>
        <p:nvSpPr>
          <p:cNvPr id="169" name="how sensitive consumers are about the distance they are from the event."/>
          <p:cNvSpPr txBox="1"/>
          <p:nvPr>
            <p:ph type="body" sz="half" idx="1"/>
          </p:nvPr>
        </p:nvSpPr>
        <p:spPr>
          <a:xfrm>
            <a:off x="811488" y="6371790"/>
            <a:ext cx="11381824" cy="4404592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8300"/>
              </a:lnSpc>
              <a:spcBef>
                <a:spcPts val="1200"/>
              </a:spcBef>
              <a:buSzTx/>
              <a:buNone/>
              <a:defRPr sz="5800">
                <a:solidFill>
                  <a:srgbClr val="000000"/>
                </a:solidFill>
              </a:defRPr>
            </a:lvl1pPr>
          </a:lstStyle>
          <a:p>
            <a:pPr/>
            <a:r>
              <a:t>how sensitive consumers are about the distance they are from the event. </a:t>
            </a:r>
          </a:p>
        </p:txBody>
      </p:sp>
      <p:pic>
        <p:nvPicPr>
          <p:cNvPr id="170" name="pedestrian-road-traffic-street-city-cityscape-downtown-taxi-vehicle-yellow-lane-public-transport-infrastructure-plugin-crowded-metropolis-mass-neighbourhood-urban-area-in-new-york-city-human-settlement-traffic-congestion-809095.jpg" descr="pedestrian-road-traffic-street-city-cityscape-downtown-taxi-vehicle-yellow-lane-public-transport-infrastructure-plugin-crowded-metropolis-mass-neighbourhood-urban-area-in-new-york-city-human-settlement-traffic-congestion-80909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3123" y="2770615"/>
            <a:ext cx="6318554" cy="4212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